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9906000" cy="6858000" type="A4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AA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15"/>
    <p:restoredTop sz="95588"/>
  </p:normalViewPr>
  <p:slideViewPr>
    <p:cSldViewPr snapToGrid="0" snapToObjects="1">
      <p:cViewPr varScale="1">
        <p:scale>
          <a:sx n="114" d="100"/>
          <a:sy n="114" d="100"/>
        </p:scale>
        <p:origin x="10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l fenaert" userId="377dea76bb7355c0" providerId="LiveId" clId="{88F6C602-EBC1-481E-A676-22F59CB49256}"/>
    <pc:docChg chg="modSld">
      <pc:chgData name="mel fenaert" userId="377dea76bb7355c0" providerId="LiveId" clId="{88F6C602-EBC1-481E-A676-22F59CB49256}" dt="2020-12-16T06:10:16.116" v="2" actId="14100"/>
      <pc:docMkLst>
        <pc:docMk/>
      </pc:docMkLst>
      <pc:sldChg chg="modSp mod">
        <pc:chgData name="mel fenaert" userId="377dea76bb7355c0" providerId="LiveId" clId="{88F6C602-EBC1-481E-A676-22F59CB49256}" dt="2020-12-16T06:10:16.116" v="2" actId="14100"/>
        <pc:sldMkLst>
          <pc:docMk/>
          <pc:sldMk cId="2872811448" sldId="257"/>
        </pc:sldMkLst>
        <pc:spChg chg="mod">
          <ac:chgData name="mel fenaert" userId="377dea76bb7355c0" providerId="LiveId" clId="{88F6C602-EBC1-481E-A676-22F59CB49256}" dt="2020-12-16T06:10:10.877" v="1" actId="14100"/>
          <ac:spMkLst>
            <pc:docMk/>
            <pc:sldMk cId="2872811448" sldId="257"/>
            <ac:spMk id="72" creationId="{EA5575DA-B89C-A643-A93E-57CB2686A043}"/>
          </ac:spMkLst>
        </pc:spChg>
        <pc:spChg chg="mod">
          <ac:chgData name="mel fenaert" userId="377dea76bb7355c0" providerId="LiveId" clId="{88F6C602-EBC1-481E-A676-22F59CB49256}" dt="2020-12-16T06:10:16.116" v="2" actId="14100"/>
          <ac:spMkLst>
            <pc:docMk/>
            <pc:sldMk cId="2872811448" sldId="257"/>
            <ac:spMk id="117" creationId="{4B5C3230-5B78-2748-BF58-197620AFAD6D}"/>
          </ac:spMkLst>
        </pc:spChg>
        <pc:cxnChg chg="mod">
          <ac:chgData name="mel fenaert" userId="377dea76bb7355c0" providerId="LiveId" clId="{88F6C602-EBC1-481E-A676-22F59CB49256}" dt="2020-12-16T06:10:10.877" v="1" actId="14100"/>
          <ac:cxnSpMkLst>
            <pc:docMk/>
            <pc:sldMk cId="2872811448" sldId="257"/>
            <ac:cxnSpMk id="31" creationId="{531A308A-4904-C84A-A1FC-84FDAC18D630}"/>
          </ac:cxnSpMkLst>
        </pc:cxnChg>
        <pc:cxnChg chg="mod">
          <ac:chgData name="mel fenaert" userId="377dea76bb7355c0" providerId="LiveId" clId="{88F6C602-EBC1-481E-A676-22F59CB49256}" dt="2020-12-16T06:10:16.116" v="2" actId="14100"/>
          <ac:cxnSpMkLst>
            <pc:docMk/>
            <pc:sldMk cId="2872811448" sldId="257"/>
            <ac:cxnSpMk id="118" creationId="{A724E7E4-B4AD-E94D-8FB8-F90C63768DB1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6C26-6011-E34A-B96B-0F8DE97CB69E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0A4E-F98C-C843-86E5-3AD7F94B7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17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6C26-6011-E34A-B96B-0F8DE97CB69E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0A4E-F98C-C843-86E5-3AD7F94B7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135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6C26-6011-E34A-B96B-0F8DE97CB69E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0A4E-F98C-C843-86E5-3AD7F94B7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52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6C26-6011-E34A-B96B-0F8DE97CB69E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0A4E-F98C-C843-86E5-3AD7F94B7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475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6C26-6011-E34A-B96B-0F8DE97CB69E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0A4E-F98C-C843-86E5-3AD7F94B7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67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6C26-6011-E34A-B96B-0F8DE97CB69E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0A4E-F98C-C843-86E5-3AD7F94B7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68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6C26-6011-E34A-B96B-0F8DE97CB69E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0A4E-F98C-C843-86E5-3AD7F94B7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309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6C26-6011-E34A-B96B-0F8DE97CB69E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0A4E-F98C-C843-86E5-3AD7F94B7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050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6C26-6011-E34A-B96B-0F8DE97CB69E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0A4E-F98C-C843-86E5-3AD7F94B7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689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6C26-6011-E34A-B96B-0F8DE97CB69E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0A4E-F98C-C843-86E5-3AD7F94B7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582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46C26-6011-E34A-B96B-0F8DE97CB69E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8A0A4E-F98C-C843-86E5-3AD7F94B7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93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46C26-6011-E34A-B96B-0F8DE97CB69E}" type="datetimeFigureOut">
              <a:rPr lang="fr-FR" smtClean="0"/>
              <a:t>16/12/2020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A0A4E-F98C-C843-86E5-3AD7F94B7D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15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au 13">
            <a:extLst>
              <a:ext uri="{FF2B5EF4-FFF2-40B4-BE49-F238E27FC236}">
                <a16:creationId xmlns:a16="http://schemas.microsoft.com/office/drawing/2014/main" id="{0E4B63E9-EB2B-A04D-9CEF-64C4D05A1E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856107"/>
              </p:ext>
            </p:extLst>
          </p:nvPr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9906000">
                  <a:extLst>
                    <a:ext uri="{9D8B030D-6E8A-4147-A177-3AD203B41FA5}">
                      <a16:colId xmlns:a16="http://schemas.microsoft.com/office/drawing/2014/main" val="3596422024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727947"/>
                  </a:ext>
                </a:extLst>
              </a:tr>
            </a:tbl>
          </a:graphicData>
        </a:graphic>
      </p:graphicFrame>
      <p:graphicFrame>
        <p:nvGraphicFramePr>
          <p:cNvPr id="15" name="Tableau 13">
            <a:extLst>
              <a:ext uri="{FF2B5EF4-FFF2-40B4-BE49-F238E27FC236}">
                <a16:creationId xmlns:a16="http://schemas.microsoft.com/office/drawing/2014/main" id="{ACB2C706-FF15-BA4D-A69C-263A17EEC5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233687"/>
              </p:ext>
            </p:extLst>
          </p:nvPr>
        </p:nvGraphicFramePr>
        <p:xfrm>
          <a:off x="128337" y="123092"/>
          <a:ext cx="9641306" cy="6611816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9641306">
                  <a:extLst>
                    <a:ext uri="{9D8B030D-6E8A-4147-A177-3AD203B41FA5}">
                      <a16:colId xmlns:a16="http://schemas.microsoft.com/office/drawing/2014/main" val="3596422024"/>
                    </a:ext>
                  </a:extLst>
                </a:gridCol>
              </a:tblGrid>
              <a:tr h="66118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727947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B5E07260-1FC7-CC41-B602-FB2645DEB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9379" y="315510"/>
            <a:ext cx="40972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Code Nobel : LE DEBRIEFING</a:t>
            </a:r>
            <a:endParaRPr lang="fr-FR" altLang="fr-FR" dirty="0"/>
          </a:p>
        </p:txBody>
      </p:sp>
      <p:pic>
        <p:nvPicPr>
          <p:cNvPr id="1025" name="Image 6" descr="Résultat de recherche d'images pour &quot;logo nobel prize&quot;">
            <a:extLst>
              <a:ext uri="{FF2B5EF4-FFF2-40B4-BE49-F238E27FC236}">
                <a16:creationId xmlns:a16="http://schemas.microsoft.com/office/drawing/2014/main" id="{4E981CBE-E0B1-2444-A4C5-976533E7E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182" y="239949"/>
            <a:ext cx="927100" cy="918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88DF8212-4088-604B-9467-A7E8F69940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2104" y="1783909"/>
            <a:ext cx="429668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r-FR" sz="1200" b="1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Mon / </a:t>
            </a:r>
            <a:r>
              <a:rPr lang="en-US" altLang="fr-FR" sz="1200" b="1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notre</a:t>
            </a:r>
            <a:r>
              <a:rPr lang="en-US" altLang="fr-FR" sz="1200" b="1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FR" sz="1200" b="1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ressenti</a:t>
            </a:r>
            <a:r>
              <a:rPr lang="en-US" altLang="fr-FR" sz="1200" b="1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pendant et après le jeu</a:t>
            </a:r>
            <a:endParaRPr lang="en-US" altLang="fr-FR" sz="12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D79849-16ED-9D4C-B26B-09CADD4952E5}"/>
              </a:ext>
            </a:extLst>
          </p:cNvPr>
          <p:cNvSpPr/>
          <p:nvPr/>
        </p:nvSpPr>
        <p:spPr>
          <a:xfrm>
            <a:off x="2239107" y="80096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fr-FR" dirty="0">
                <a:latin typeface="Lucida Handwriting" panose="03010101010101010101" pitchFamily="66" charset="77"/>
                <a:ea typeface="Calibri" panose="020F0502020204030204" pitchFamily="34" charset="0"/>
                <a:cs typeface="Times New Roman" panose="02020603050405020304" pitchFamily="18" charset="0"/>
              </a:rPr>
              <a:t>Prix </a:t>
            </a:r>
            <a:r>
              <a:rPr lang="en-US" altLang="fr-FR" dirty="0" err="1">
                <a:latin typeface="Lucida Handwriting" panose="03010101010101010101" pitchFamily="66" charset="77"/>
                <a:ea typeface="Calibri" panose="020F0502020204030204" pitchFamily="34" charset="0"/>
                <a:cs typeface="Times New Roman" panose="02020603050405020304" pitchFamily="18" charset="0"/>
              </a:rPr>
              <a:t>décerné</a:t>
            </a:r>
            <a:r>
              <a:rPr lang="en-US" altLang="fr-FR" dirty="0">
                <a:latin typeface="Lucida Handwriting" panose="03010101010101010101" pitchFamily="66" charset="77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FR" dirty="0" err="1">
                <a:latin typeface="Lucida Handwriting" panose="03010101010101010101" pitchFamily="66" charset="77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lang="en-US" altLang="fr-FR" dirty="0">
                <a:latin typeface="Lucida Handwriting" panose="03010101010101010101" pitchFamily="66" charset="77"/>
                <a:ea typeface="Calibri" panose="020F0502020204030204" pitchFamily="34" charset="0"/>
                <a:cs typeface="Times New Roman" panose="02020603050405020304" pitchFamily="18" charset="0"/>
              </a:rPr>
              <a:t> ……………………………..</a:t>
            </a:r>
            <a:endParaRPr lang="en-US" altLang="fr-FR" sz="12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75B4762-E9F7-AF44-B616-D38B012C9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5579" y="2189791"/>
            <a:ext cx="27497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r-FR" sz="1200" b="1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Ce que nous </a:t>
            </a:r>
            <a:r>
              <a:rPr lang="en-US" altLang="fr-FR" sz="1200" b="1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avons</a:t>
            </a:r>
            <a:r>
              <a:rPr lang="en-US" altLang="fr-FR" sz="1200" b="1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FR" sz="1200" b="1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retenu</a:t>
            </a:r>
            <a:endParaRPr lang="en-US" altLang="fr-FR" sz="1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05D1EC-4751-9C44-A1F0-69091A2E085A}"/>
              </a:ext>
            </a:extLst>
          </p:cNvPr>
          <p:cNvSpPr/>
          <p:nvPr/>
        </p:nvSpPr>
        <p:spPr>
          <a:xfrm>
            <a:off x="1905000" y="1170298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263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fr-FR" dirty="0" err="1">
                <a:latin typeface="Lucida Handwriting" panose="03010101010101010101" pitchFamily="66" charset="77"/>
                <a:ea typeface="Calibri" panose="020F0502020204030204" pitchFamily="34" charset="0"/>
                <a:cs typeface="Times New Roman" panose="02020603050405020304" pitchFamily="18" charset="0"/>
              </a:rPr>
              <a:t>Membre</a:t>
            </a:r>
            <a:r>
              <a:rPr lang="en-US" altLang="fr-FR" dirty="0">
                <a:latin typeface="Lucida Handwriting" panose="03010101010101010101" pitchFamily="66" charset="77"/>
                <a:ea typeface="Calibri" panose="020F0502020204030204" pitchFamily="34" charset="0"/>
                <a:cs typeface="Times New Roman" panose="02020603050405020304" pitchFamily="18" charset="0"/>
              </a:rPr>
              <a:t> de </a:t>
            </a:r>
            <a:r>
              <a:rPr lang="en-US" altLang="fr-FR" dirty="0" err="1">
                <a:latin typeface="Lucida Handwriting" panose="03010101010101010101" pitchFamily="66" charset="77"/>
                <a:ea typeface="Calibri" panose="020F0502020204030204" pitchFamily="34" charset="0"/>
                <a:cs typeface="Times New Roman" panose="02020603050405020304" pitchFamily="18" charset="0"/>
              </a:rPr>
              <a:t>l’équipe</a:t>
            </a:r>
            <a:r>
              <a:rPr lang="en-US" altLang="fr-FR" dirty="0">
                <a:latin typeface="Lucida Handwriting" panose="03010101010101010101" pitchFamily="66" charset="77"/>
                <a:ea typeface="Calibri" panose="020F0502020204030204" pitchFamily="34" charset="0"/>
                <a:cs typeface="Times New Roman" panose="02020603050405020304" pitchFamily="18" charset="0"/>
              </a:rPr>
              <a:t> ……………………………..</a:t>
            </a:r>
            <a:endParaRPr lang="en-US" altLang="fr-FR" sz="1200" dirty="0"/>
          </a:p>
        </p:txBody>
      </p:sp>
      <p:pic>
        <p:nvPicPr>
          <p:cNvPr id="11" name="Image 6" descr="Résultat de recherche d'images pour &quot;logo nobel prize&quot;">
            <a:extLst>
              <a:ext uri="{FF2B5EF4-FFF2-40B4-BE49-F238E27FC236}">
                <a16:creationId xmlns:a16="http://schemas.microsoft.com/office/drawing/2014/main" id="{2326710C-1C86-0547-95EE-9596DA09C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9546" y="3528542"/>
            <a:ext cx="927100" cy="918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Image 6" descr="Résultat de recherche d'images pour &quot;logo nobel prize&quot;">
            <a:extLst>
              <a:ext uri="{FF2B5EF4-FFF2-40B4-BE49-F238E27FC236}">
                <a16:creationId xmlns:a16="http://schemas.microsoft.com/office/drawing/2014/main" id="{D41E85C7-61E9-1044-9D24-D728F6262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1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112" y="2653561"/>
            <a:ext cx="3230196" cy="319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3">
            <a:extLst>
              <a:ext uri="{FF2B5EF4-FFF2-40B4-BE49-F238E27FC236}">
                <a16:creationId xmlns:a16="http://schemas.microsoft.com/office/drawing/2014/main" id="{59B373E5-3431-BD42-80C0-AA6FAD644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649" y="6440914"/>
            <a:ext cx="836190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r-FR" sz="1200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Une interview </a:t>
            </a:r>
            <a:r>
              <a:rPr lang="en-US" altLang="fr-FR" sz="1200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d’une</a:t>
            </a:r>
            <a:r>
              <a:rPr lang="en-US" altLang="fr-FR" sz="1200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minute </a:t>
            </a:r>
            <a:r>
              <a:rPr lang="en-US" altLang="fr-FR" sz="1200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à</a:t>
            </a:r>
            <a:r>
              <a:rPr lang="en-US" altLang="fr-FR" sz="1200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deposer dans </a:t>
            </a:r>
            <a:r>
              <a:rPr lang="en-US" altLang="fr-FR" sz="1200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Pearltrees</a:t>
            </a:r>
            <a:r>
              <a:rPr lang="en-US" altLang="fr-FR" sz="1200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FR" sz="1200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est</a:t>
            </a:r>
            <a:r>
              <a:rPr lang="en-US" altLang="fr-FR" sz="1200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FR" sz="1200" b="1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obligatoire</a:t>
            </a:r>
            <a:r>
              <a:rPr lang="en-US" altLang="fr-FR" sz="1200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pour </a:t>
            </a:r>
            <a:r>
              <a:rPr lang="en-US" altLang="fr-FR" sz="1200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tous</a:t>
            </a:r>
            <a:r>
              <a:rPr lang="en-US" altLang="fr-FR" sz="1200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les </a:t>
            </a:r>
            <a:r>
              <a:rPr lang="en-US" altLang="fr-FR" sz="1200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lauréats</a:t>
            </a:r>
            <a:r>
              <a:rPr lang="en-US" altLang="fr-FR" sz="1200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fr-FR" sz="1200" dirty="0"/>
          </a:p>
        </p:txBody>
      </p: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F67507A9-59E4-A045-A71B-5BEB50699373}"/>
              </a:ext>
            </a:extLst>
          </p:cNvPr>
          <p:cNvGrpSpPr/>
          <p:nvPr/>
        </p:nvGrpSpPr>
        <p:grpSpPr>
          <a:xfrm>
            <a:off x="3388866" y="4164372"/>
            <a:ext cx="3168000" cy="209860"/>
            <a:chOff x="1590409" y="4187249"/>
            <a:chExt cx="3168000" cy="209860"/>
          </a:xfrm>
        </p:grpSpPr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A2B6D355-1BFE-A746-B6F6-067937F6D7BF}"/>
                </a:ext>
              </a:extLst>
            </p:cNvPr>
            <p:cNvCxnSpPr>
              <a:cxnSpLocks/>
            </p:cNvCxnSpPr>
            <p:nvPr/>
          </p:nvCxnSpPr>
          <p:spPr>
            <a:xfrm>
              <a:off x="1590409" y="4285078"/>
              <a:ext cx="3168000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Connecteur droit 18">
              <a:extLst>
                <a:ext uri="{FF2B5EF4-FFF2-40B4-BE49-F238E27FC236}">
                  <a16:creationId xmlns:a16="http://schemas.microsoft.com/office/drawing/2014/main" id="{74B02B66-70A6-ED43-B245-6F7598A045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7908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B30A2B19-4B55-344E-AABC-16EB224C0A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689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Connecteur droit 21">
              <a:extLst>
                <a:ext uri="{FF2B5EF4-FFF2-40B4-BE49-F238E27FC236}">
                  <a16:creationId xmlns:a16="http://schemas.microsoft.com/office/drawing/2014/main" id="{6F140825-164B-7549-BB33-B87C088802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469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74944E7F-2D4B-6345-A554-AE1AF40B5A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7250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236AEF85-E252-FD45-89B9-6457018C6A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7030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16789279-9AAE-E340-9156-CFC01CDE0F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6591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3DD6D28C-C92A-6B44-BCC0-51B7FD4484A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372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279A072E-4214-D341-8B18-7D2F430D32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6152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C285FDCD-E92A-C544-A49F-CD40A6016F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5933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B4126A1A-3923-F04E-B048-8D1FC016D1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57132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2" name="Groupe 31">
            <a:extLst>
              <a:ext uri="{FF2B5EF4-FFF2-40B4-BE49-F238E27FC236}">
                <a16:creationId xmlns:a16="http://schemas.microsoft.com/office/drawing/2014/main" id="{6CE34C79-A8CC-2746-A765-7FB792A4CE86}"/>
              </a:ext>
            </a:extLst>
          </p:cNvPr>
          <p:cNvGrpSpPr/>
          <p:nvPr/>
        </p:nvGrpSpPr>
        <p:grpSpPr>
          <a:xfrm rot="16200000">
            <a:off x="3379236" y="4148673"/>
            <a:ext cx="3168000" cy="209860"/>
            <a:chOff x="1576722" y="4187249"/>
            <a:chExt cx="3168000" cy="209860"/>
          </a:xfrm>
        </p:grpSpPr>
        <p:cxnSp>
          <p:nvCxnSpPr>
            <p:cNvPr id="33" name="Connecteur droit 32">
              <a:extLst>
                <a:ext uri="{FF2B5EF4-FFF2-40B4-BE49-F238E27FC236}">
                  <a16:creationId xmlns:a16="http://schemas.microsoft.com/office/drawing/2014/main" id="{91AC1E4B-1312-9E4C-99B0-9462331BE057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3160722" y="2708179"/>
              <a:ext cx="0" cy="316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C49D0B0D-F0B5-1F45-B82F-C4916A0F01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7908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cteur droit 34">
              <a:extLst>
                <a:ext uri="{FF2B5EF4-FFF2-40B4-BE49-F238E27FC236}">
                  <a16:creationId xmlns:a16="http://schemas.microsoft.com/office/drawing/2014/main" id="{A86E067E-0281-7948-BF5D-6FC6F3CC3BE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689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Connecteur droit 35">
              <a:extLst>
                <a:ext uri="{FF2B5EF4-FFF2-40B4-BE49-F238E27FC236}">
                  <a16:creationId xmlns:a16="http://schemas.microsoft.com/office/drawing/2014/main" id="{FC2C262E-B9D6-4141-99E2-A082CDFC09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469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4C9DBB48-3136-8B40-8007-0BB40141F72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7250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Connecteur droit 37">
              <a:extLst>
                <a:ext uri="{FF2B5EF4-FFF2-40B4-BE49-F238E27FC236}">
                  <a16:creationId xmlns:a16="http://schemas.microsoft.com/office/drawing/2014/main" id="{1F9C0BA8-2733-DE4F-AAD6-5E7F1B7CF0B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7030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D35852E4-EB49-2D46-9831-DCFFBDC2821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6591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7CE4076A-F694-FD48-939A-F953ACBAE0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372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2C1128ED-35FB-8F4C-90ED-41AE52ACC7C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6152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Connecteur droit 41">
              <a:extLst>
                <a:ext uri="{FF2B5EF4-FFF2-40B4-BE49-F238E27FC236}">
                  <a16:creationId xmlns:a16="http://schemas.microsoft.com/office/drawing/2014/main" id="{B4C1DCF3-95CF-BD4F-AD92-5FF8B918687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5933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Connecteur droit 42">
              <a:extLst>
                <a:ext uri="{FF2B5EF4-FFF2-40B4-BE49-F238E27FC236}">
                  <a16:creationId xmlns:a16="http://schemas.microsoft.com/office/drawing/2014/main" id="{4A17315E-8AB4-C945-8479-CAF07DB9DD5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57132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16207C0A-4155-BB44-880A-4C1873AAC4C4}"/>
              </a:ext>
            </a:extLst>
          </p:cNvPr>
          <p:cNvGrpSpPr/>
          <p:nvPr/>
        </p:nvGrpSpPr>
        <p:grpSpPr>
          <a:xfrm rot="13500046">
            <a:off x="3382251" y="4162976"/>
            <a:ext cx="3168000" cy="209860"/>
            <a:chOff x="1576722" y="4187249"/>
            <a:chExt cx="3168000" cy="209860"/>
          </a:xfrm>
        </p:grpSpPr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90D7D04C-D038-C642-9A8C-005BE17A10F2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3160722" y="2708179"/>
              <a:ext cx="0" cy="316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Connecteur droit 49">
              <a:extLst>
                <a:ext uri="{FF2B5EF4-FFF2-40B4-BE49-F238E27FC236}">
                  <a16:creationId xmlns:a16="http://schemas.microsoft.com/office/drawing/2014/main" id="{0AB3568B-D84B-9740-96E8-21252A07207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7908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21867739-BD4D-3D4D-B6A4-4CA97C2F61B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689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Connecteur droit 51">
              <a:extLst>
                <a:ext uri="{FF2B5EF4-FFF2-40B4-BE49-F238E27FC236}">
                  <a16:creationId xmlns:a16="http://schemas.microsoft.com/office/drawing/2014/main" id="{F80ABB26-57A0-2041-8A29-C7DB9B02CA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469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Connecteur droit 52">
              <a:extLst>
                <a:ext uri="{FF2B5EF4-FFF2-40B4-BE49-F238E27FC236}">
                  <a16:creationId xmlns:a16="http://schemas.microsoft.com/office/drawing/2014/main" id="{9F7A4CC0-722B-DA48-AFA9-DAC4B3FA9E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7250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54804F0B-FF80-3041-B328-0BC71B45250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7030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6108A7AC-16FE-A94C-B686-CCA0A00D560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6591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Connecteur droit 55">
              <a:extLst>
                <a:ext uri="{FF2B5EF4-FFF2-40B4-BE49-F238E27FC236}">
                  <a16:creationId xmlns:a16="http://schemas.microsoft.com/office/drawing/2014/main" id="{5629E74B-435B-F344-9CF4-A7157700B2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372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9B300F3E-B1B3-6F4B-B390-69E6C6F430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6152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37C9F2D1-2DC9-2842-9347-1449140E8D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5933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Connecteur droit 58">
              <a:extLst>
                <a:ext uri="{FF2B5EF4-FFF2-40B4-BE49-F238E27FC236}">
                  <a16:creationId xmlns:a16="http://schemas.microsoft.com/office/drawing/2014/main" id="{79A47259-4D78-9C40-A700-7312B0D618A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57132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D64D7074-264F-394B-9A58-CADF76F222FF}"/>
              </a:ext>
            </a:extLst>
          </p:cNvPr>
          <p:cNvGrpSpPr/>
          <p:nvPr/>
        </p:nvGrpSpPr>
        <p:grpSpPr>
          <a:xfrm rot="18900000">
            <a:off x="3378528" y="4157078"/>
            <a:ext cx="3168000" cy="209860"/>
            <a:chOff x="1576722" y="4187249"/>
            <a:chExt cx="3168000" cy="209860"/>
          </a:xfrm>
        </p:grpSpPr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E4E4A128-9663-4C47-BD6D-C953A74F4A2B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3160722" y="2708179"/>
              <a:ext cx="0" cy="316800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Connecteur droit 61">
              <a:extLst>
                <a:ext uri="{FF2B5EF4-FFF2-40B4-BE49-F238E27FC236}">
                  <a16:creationId xmlns:a16="http://schemas.microsoft.com/office/drawing/2014/main" id="{98CD00F1-31B6-3F4F-9806-5B6ED5391D8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67908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430EE29A-D661-D24F-87F7-58C65310BD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97689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C461AFAC-97EA-1E4D-BE70-154EDE02BD0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7469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Connecteur droit 64">
              <a:extLst>
                <a:ext uri="{FF2B5EF4-FFF2-40B4-BE49-F238E27FC236}">
                  <a16:creationId xmlns:a16="http://schemas.microsoft.com/office/drawing/2014/main" id="{3DAC7BAF-8423-FA41-8301-657533E3F6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7250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CB560A24-E210-FB46-9122-8A021A607D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7030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3CA96284-C1B2-2447-9298-7623285A2D3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46591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Connecteur droit 67">
              <a:extLst>
                <a:ext uri="{FF2B5EF4-FFF2-40B4-BE49-F238E27FC236}">
                  <a16:creationId xmlns:a16="http://schemas.microsoft.com/office/drawing/2014/main" id="{9ED9F0FD-EE99-A946-A434-9EE7D78A03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6372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EF5A9C18-41B2-6845-8D43-B50FF5FD186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61526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78E9C020-83A1-D74C-8CD8-CC1860FAA7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59331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Connecteur droit 70">
              <a:extLst>
                <a:ext uri="{FF2B5EF4-FFF2-40B4-BE49-F238E27FC236}">
                  <a16:creationId xmlns:a16="http://schemas.microsoft.com/office/drawing/2014/main" id="{828E0ECE-FD12-694C-A2F3-9AECA55235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57132" y="4187249"/>
              <a:ext cx="0" cy="20986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  <a:alpha val="51000"/>
                </a:schemeClr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3" name="Rectangle 3">
            <a:extLst>
              <a:ext uri="{FF2B5EF4-FFF2-40B4-BE49-F238E27FC236}">
                <a16:creationId xmlns:a16="http://schemas.microsoft.com/office/drawing/2014/main" id="{9D8B399B-BA86-E74E-8D98-CFDC7071C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5061" y="4294439"/>
            <a:ext cx="21135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r-F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1    2     3    4     5</a:t>
            </a:r>
            <a:endParaRPr lang="en-US" alt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3885043A-6632-2345-99FF-C6E8DACBCF50}"/>
              </a:ext>
            </a:extLst>
          </p:cNvPr>
          <p:cNvSpPr txBox="1"/>
          <p:nvPr/>
        </p:nvSpPr>
        <p:spPr>
          <a:xfrm>
            <a:off x="4500287" y="2190999"/>
            <a:ext cx="9244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Copperplate" panose="02000504000000020004" pitchFamily="2" charset="77"/>
              </a:rPr>
              <a:t>Je me suis </a:t>
            </a:r>
            <a:r>
              <a:rPr lang="fr-FR" sz="1100" dirty="0" err="1">
                <a:latin typeface="Copperplate" panose="02000504000000020004" pitchFamily="2" charset="77"/>
              </a:rPr>
              <a:t>amusé·e</a:t>
            </a:r>
            <a:endParaRPr lang="fr-FR" sz="1100" dirty="0">
              <a:latin typeface="Copperplate" panose="02000504000000020004" pitchFamily="2" charset="77"/>
            </a:endParaRP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FE8351B0-002E-F844-A2D7-CAFB786CD732}"/>
              </a:ext>
            </a:extLst>
          </p:cNvPr>
          <p:cNvSpPr txBox="1"/>
          <p:nvPr/>
        </p:nvSpPr>
        <p:spPr>
          <a:xfrm>
            <a:off x="2252324" y="5356638"/>
            <a:ext cx="15786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Copperplate" panose="02000504000000020004" pitchFamily="2" charset="77"/>
              </a:rPr>
              <a:t>Nous nous sommes réparti les tâches</a:t>
            </a:r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B509D7DE-6F84-264C-9B2C-475930B1360C}"/>
              </a:ext>
            </a:extLst>
          </p:cNvPr>
          <p:cNvSpPr txBox="1"/>
          <p:nvPr/>
        </p:nvSpPr>
        <p:spPr>
          <a:xfrm>
            <a:off x="1919800" y="4037550"/>
            <a:ext cx="149942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Copperplate" panose="02000504000000020004" pitchFamily="2" charset="77"/>
              </a:rPr>
              <a:t>J’ai revu ou appris des choses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F5FC3C6C-648F-1D4A-B1D2-6EF8D957D055}"/>
              </a:ext>
            </a:extLst>
          </p:cNvPr>
          <p:cNvSpPr txBox="1"/>
          <p:nvPr/>
        </p:nvSpPr>
        <p:spPr>
          <a:xfrm>
            <a:off x="2394449" y="2711242"/>
            <a:ext cx="15129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Copperplate" panose="02000504000000020004" pitchFamily="2" charset="77"/>
              </a:rPr>
              <a:t>J’ai cherché et proposé mes idées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C5DFC108-B41B-5045-9C17-EE6AAF107C71}"/>
              </a:ext>
            </a:extLst>
          </p:cNvPr>
          <p:cNvSpPr txBox="1"/>
          <p:nvPr/>
        </p:nvSpPr>
        <p:spPr>
          <a:xfrm>
            <a:off x="6008344" y="2750969"/>
            <a:ext cx="11579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Copperplate" panose="02000504000000020004" pitchFamily="2" charset="77"/>
              </a:rPr>
              <a:t>Nous avons géré le temps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E041E113-19CA-044E-9D5E-49935AFC4F5F}"/>
              </a:ext>
            </a:extLst>
          </p:cNvPr>
          <p:cNvSpPr txBox="1"/>
          <p:nvPr/>
        </p:nvSpPr>
        <p:spPr>
          <a:xfrm>
            <a:off x="6594531" y="3998738"/>
            <a:ext cx="10517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Copperplate" panose="02000504000000020004" pitchFamily="2" charset="77"/>
              </a:rPr>
              <a:t>Nous nous sommes bien entendus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49203FD0-F5BB-6348-946D-85FE78837085}"/>
              </a:ext>
            </a:extLst>
          </p:cNvPr>
          <p:cNvSpPr txBox="1"/>
          <p:nvPr/>
        </p:nvSpPr>
        <p:spPr>
          <a:xfrm>
            <a:off x="4005807" y="5857675"/>
            <a:ext cx="18492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Copperplate" panose="02000504000000020004" pitchFamily="2" charset="77"/>
              </a:rPr>
              <a:t>Nous avons travaillé dans le calme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BA710F53-57BE-2746-AFF0-4E2D45085C62}"/>
              </a:ext>
            </a:extLst>
          </p:cNvPr>
          <p:cNvSpPr txBox="1"/>
          <p:nvPr/>
        </p:nvSpPr>
        <p:spPr>
          <a:xfrm>
            <a:off x="6055192" y="5367003"/>
            <a:ext cx="1180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latin typeface="Copperplate" panose="02000504000000020004" pitchFamily="2" charset="77"/>
              </a:rPr>
              <a:t>Nous avons confronté nos idées</a:t>
            </a:r>
          </a:p>
        </p:txBody>
      </p:sp>
      <p:pic>
        <p:nvPicPr>
          <p:cNvPr id="84" name="Image 6" descr="Résultat de recherche d'images pour &quot;logo nobel prize&quot;">
            <a:extLst>
              <a:ext uri="{FF2B5EF4-FFF2-40B4-BE49-F238E27FC236}">
                <a16:creationId xmlns:a16="http://schemas.microsoft.com/office/drawing/2014/main" id="{B0B0EEBB-6486-C04C-8218-0FB8B26C8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6003" y="301609"/>
            <a:ext cx="927100" cy="918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Rectangle 3">
            <a:extLst>
              <a:ext uri="{FF2B5EF4-FFF2-40B4-BE49-F238E27FC236}">
                <a16:creationId xmlns:a16="http://schemas.microsoft.com/office/drawing/2014/main" id="{28E089AC-919E-9A46-AA8C-6827365E38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3736" y="2102713"/>
            <a:ext cx="211353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opperplate Gothic Light" panose="02000504000000020004" pitchFamily="2" charset="77"/>
                <a:cs typeface="Times New Roman" panose="02020603050405020304" pitchFamily="18" charset="0"/>
              </a:rPr>
              <a:t>1 : pas du tout</a:t>
            </a:r>
          </a:p>
          <a:p>
            <a:r>
              <a:rPr lang="en-US" alt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opperplate Gothic Light" panose="02000504000000020004" pitchFamily="2" charset="77"/>
                <a:cs typeface="Times New Roman" panose="02020603050405020304" pitchFamily="18" charset="0"/>
              </a:rPr>
              <a:t>5 : </a:t>
            </a:r>
            <a:r>
              <a:rPr lang="en-US" altLang="fr-FR" sz="105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pperplate Gothic Light" panose="02000504000000020004" pitchFamily="2" charset="77"/>
                <a:cs typeface="Times New Roman" panose="02020603050405020304" pitchFamily="18" charset="0"/>
              </a:rPr>
              <a:t>oui</a:t>
            </a:r>
            <a:r>
              <a:rPr lang="en-US" alt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opperplate Gothic Light" panose="02000504000000020004" pitchFamily="2" charset="77"/>
                <a:cs typeface="Times New Roman" panose="02020603050405020304" pitchFamily="18" charset="0"/>
              </a:rPr>
              <a:t> </a:t>
            </a:r>
            <a:r>
              <a:rPr lang="en-US" altLang="fr-FR" sz="105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pperplate Gothic Light" panose="02000504000000020004" pitchFamily="2" charset="77"/>
                <a:cs typeface="Times New Roman" panose="02020603050405020304" pitchFamily="18" charset="0"/>
              </a:rPr>
              <a:t>carrément</a:t>
            </a:r>
            <a:r>
              <a:rPr lang="en-US" altLang="fr-FR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Copperplate Gothic Light" panose="02000504000000020004" pitchFamily="2" charset="77"/>
                <a:cs typeface="Times New Roman" panose="02020603050405020304" pitchFamily="18" charset="0"/>
              </a:rPr>
              <a:t> !</a:t>
            </a:r>
            <a:endParaRPr lang="en-US" altLang="fr-FR" sz="10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994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au 13">
            <a:extLst>
              <a:ext uri="{FF2B5EF4-FFF2-40B4-BE49-F238E27FC236}">
                <a16:creationId xmlns:a16="http://schemas.microsoft.com/office/drawing/2014/main" id="{0E4B63E9-EB2B-A04D-9CEF-64C4D05A1EE0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9906000" cy="685800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9906000">
                  <a:extLst>
                    <a:ext uri="{9D8B030D-6E8A-4147-A177-3AD203B41FA5}">
                      <a16:colId xmlns:a16="http://schemas.microsoft.com/office/drawing/2014/main" val="3596422024"/>
                    </a:ext>
                  </a:extLst>
                </a:gridCol>
              </a:tblGrid>
              <a:tr h="6858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727947"/>
                  </a:ext>
                </a:extLst>
              </a:tr>
            </a:tbl>
          </a:graphicData>
        </a:graphic>
      </p:graphicFrame>
      <p:graphicFrame>
        <p:nvGraphicFramePr>
          <p:cNvPr id="15" name="Tableau 13">
            <a:extLst>
              <a:ext uri="{FF2B5EF4-FFF2-40B4-BE49-F238E27FC236}">
                <a16:creationId xmlns:a16="http://schemas.microsoft.com/office/drawing/2014/main" id="{ACB2C706-FF15-BA4D-A69C-263A17EEC55E}"/>
              </a:ext>
            </a:extLst>
          </p:cNvPr>
          <p:cNvGraphicFramePr>
            <a:graphicFrameLocks noGrp="1"/>
          </p:cNvGraphicFramePr>
          <p:nvPr/>
        </p:nvGraphicFramePr>
        <p:xfrm>
          <a:off x="128337" y="123092"/>
          <a:ext cx="9641306" cy="6611816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9641306">
                  <a:extLst>
                    <a:ext uri="{9D8B030D-6E8A-4147-A177-3AD203B41FA5}">
                      <a16:colId xmlns:a16="http://schemas.microsoft.com/office/drawing/2014/main" val="3596422024"/>
                    </a:ext>
                  </a:extLst>
                </a:gridCol>
              </a:tblGrid>
              <a:tr h="6611816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4727947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B5E07260-1FC7-CC41-B602-FB2645DEB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9379" y="315510"/>
            <a:ext cx="40972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b="1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Code Nobel : LE DEBRIEFING</a:t>
            </a:r>
            <a:endParaRPr lang="fr-FR" altLang="fr-FR" dirty="0"/>
          </a:p>
        </p:txBody>
      </p:sp>
      <p:pic>
        <p:nvPicPr>
          <p:cNvPr id="1025" name="Image 6" descr="Résultat de recherche d'images pour &quot;logo nobel prize&quot;">
            <a:extLst>
              <a:ext uri="{FF2B5EF4-FFF2-40B4-BE49-F238E27FC236}">
                <a16:creationId xmlns:a16="http://schemas.microsoft.com/office/drawing/2014/main" id="{4E981CBE-E0B1-2444-A4C5-976533E7E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30" y="231430"/>
            <a:ext cx="576092" cy="57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3">
            <a:extLst>
              <a:ext uri="{FF2B5EF4-FFF2-40B4-BE49-F238E27FC236}">
                <a16:creationId xmlns:a16="http://schemas.microsoft.com/office/drawing/2014/main" id="{B75B4762-E9F7-AF44-B616-D38B012C9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0544" y="1019557"/>
            <a:ext cx="27497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fr-FR" sz="1200" b="1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Ce que nous </a:t>
            </a:r>
            <a:r>
              <a:rPr lang="en-US" altLang="fr-FR" sz="1200" b="1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avons</a:t>
            </a:r>
            <a:r>
              <a:rPr lang="en-US" altLang="fr-FR" sz="1200" b="1" dirty="0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fr-FR" sz="1200" b="1" dirty="0" err="1">
                <a:latin typeface="Copperplate Gothic Light" panose="02000504000000020004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retenu</a:t>
            </a:r>
            <a:endParaRPr lang="en-US" altLang="fr-FR" sz="1200" dirty="0"/>
          </a:p>
        </p:txBody>
      </p:sp>
      <p:pic>
        <p:nvPicPr>
          <p:cNvPr id="11" name="Image 6" descr="Résultat de recherche d'images pour &quot;logo nobel prize&quot;">
            <a:extLst>
              <a:ext uri="{FF2B5EF4-FFF2-40B4-BE49-F238E27FC236}">
                <a16:creationId xmlns:a16="http://schemas.microsoft.com/office/drawing/2014/main" id="{2326710C-1C86-0547-95EE-9596DA09C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5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488" y="3236525"/>
            <a:ext cx="615951" cy="60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42EBC364-DB70-1B4C-8684-8A67BD9D8FEB}"/>
              </a:ext>
            </a:extLst>
          </p:cNvPr>
          <p:cNvSpPr txBox="1"/>
          <p:nvPr/>
        </p:nvSpPr>
        <p:spPr>
          <a:xfrm>
            <a:off x="3416751" y="2418869"/>
            <a:ext cx="927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Copperplate" panose="02000504000000020004" pitchFamily="2" charset="77"/>
              </a:rPr>
              <a:t>énigme 2</a:t>
            </a:r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EA5575DA-B89C-A643-A93E-57CB2686A043}"/>
              </a:ext>
            </a:extLst>
          </p:cNvPr>
          <p:cNvSpPr txBox="1"/>
          <p:nvPr/>
        </p:nvSpPr>
        <p:spPr>
          <a:xfrm>
            <a:off x="3271706" y="3006635"/>
            <a:ext cx="7291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Copperplate" panose="02000504000000020004" pitchFamily="2" charset="77"/>
              </a:rPr>
              <a:t>énigme 1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B792AE7A-F853-D345-AC37-7631EBEB5DF5}"/>
              </a:ext>
            </a:extLst>
          </p:cNvPr>
          <p:cNvSpPr txBox="1"/>
          <p:nvPr/>
        </p:nvSpPr>
        <p:spPr>
          <a:xfrm>
            <a:off x="4543526" y="2273938"/>
            <a:ext cx="927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Copperplate" panose="02000504000000020004" pitchFamily="2" charset="77"/>
              </a:rPr>
              <a:t>énigme 3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192F6A01-BBB9-294E-BE34-B2EE8580D98D}"/>
              </a:ext>
            </a:extLst>
          </p:cNvPr>
          <p:cNvSpPr txBox="1"/>
          <p:nvPr/>
        </p:nvSpPr>
        <p:spPr>
          <a:xfrm>
            <a:off x="5762551" y="3029129"/>
            <a:ext cx="927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Copperplate" panose="02000504000000020004" pitchFamily="2" charset="77"/>
              </a:rPr>
              <a:t>énigme 5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C8E996A2-5252-D340-A866-D73EF43C9452}"/>
              </a:ext>
            </a:extLst>
          </p:cNvPr>
          <p:cNvSpPr txBox="1"/>
          <p:nvPr/>
        </p:nvSpPr>
        <p:spPr>
          <a:xfrm>
            <a:off x="5534794" y="2469172"/>
            <a:ext cx="9271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Copperplate" panose="02000504000000020004" pitchFamily="2" charset="77"/>
              </a:rPr>
              <a:t>énigme 4</a:t>
            </a:r>
          </a:p>
        </p:txBody>
      </p:sp>
      <p:cxnSp>
        <p:nvCxnSpPr>
          <p:cNvPr id="8" name="Connecteur en arc 7">
            <a:extLst>
              <a:ext uri="{FF2B5EF4-FFF2-40B4-BE49-F238E27FC236}">
                <a16:creationId xmlns:a16="http://schemas.microsoft.com/office/drawing/2014/main" id="{B1DB1E54-144E-9341-9DE3-9BE4CDA2D0A5}"/>
              </a:ext>
            </a:extLst>
          </p:cNvPr>
          <p:cNvCxnSpPr>
            <a:cxnSpLocks/>
            <a:stCxn id="2" idx="2"/>
            <a:endCxn id="11" idx="0"/>
          </p:cNvCxnSpPr>
          <p:nvPr/>
        </p:nvCxnSpPr>
        <p:spPr>
          <a:xfrm rot="16200000" flipH="1">
            <a:off x="4135859" y="2424920"/>
            <a:ext cx="556046" cy="1067163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rc 17">
            <a:extLst>
              <a:ext uri="{FF2B5EF4-FFF2-40B4-BE49-F238E27FC236}">
                <a16:creationId xmlns:a16="http://schemas.microsoft.com/office/drawing/2014/main" id="{BC0F5882-9C11-7946-81C6-4C9DEC979EA4}"/>
              </a:ext>
            </a:extLst>
          </p:cNvPr>
          <p:cNvCxnSpPr>
            <a:cxnSpLocks/>
            <a:stCxn id="74" idx="2"/>
            <a:endCxn id="11" idx="0"/>
          </p:cNvCxnSpPr>
          <p:nvPr/>
        </p:nvCxnSpPr>
        <p:spPr>
          <a:xfrm rot="5400000">
            <a:off x="4626782" y="2856230"/>
            <a:ext cx="700977" cy="59612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en arc 30">
            <a:extLst>
              <a:ext uri="{FF2B5EF4-FFF2-40B4-BE49-F238E27FC236}">
                <a16:creationId xmlns:a16="http://schemas.microsoft.com/office/drawing/2014/main" id="{531A308A-4904-C84A-A1FC-84FDAC18D630}"/>
              </a:ext>
            </a:extLst>
          </p:cNvPr>
          <p:cNvCxnSpPr>
            <a:cxnSpLocks/>
            <a:stCxn id="72" idx="3"/>
            <a:endCxn id="11" idx="0"/>
          </p:cNvCxnSpPr>
          <p:nvPr/>
        </p:nvCxnSpPr>
        <p:spPr>
          <a:xfrm>
            <a:off x="4000844" y="3137440"/>
            <a:ext cx="946620" cy="99085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en arc 87">
            <a:extLst>
              <a:ext uri="{FF2B5EF4-FFF2-40B4-BE49-F238E27FC236}">
                <a16:creationId xmlns:a16="http://schemas.microsoft.com/office/drawing/2014/main" id="{4B2F0C02-CC9E-D74C-B549-2D0D3352DED2}"/>
              </a:ext>
            </a:extLst>
          </p:cNvPr>
          <p:cNvCxnSpPr>
            <a:cxnSpLocks/>
            <a:stCxn id="76" idx="1"/>
            <a:endCxn id="11" idx="0"/>
          </p:cNvCxnSpPr>
          <p:nvPr/>
        </p:nvCxnSpPr>
        <p:spPr>
          <a:xfrm rot="10800000" flipV="1">
            <a:off x="4947465" y="3159933"/>
            <a:ext cx="815087" cy="76591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en arc 89">
            <a:extLst>
              <a:ext uri="{FF2B5EF4-FFF2-40B4-BE49-F238E27FC236}">
                <a16:creationId xmlns:a16="http://schemas.microsoft.com/office/drawing/2014/main" id="{CB21A8AB-C383-6141-A088-F4C0F2655118}"/>
              </a:ext>
            </a:extLst>
          </p:cNvPr>
          <p:cNvCxnSpPr>
            <a:cxnSpLocks/>
            <a:stCxn id="11" idx="0"/>
            <a:endCxn id="85" idx="2"/>
          </p:cNvCxnSpPr>
          <p:nvPr/>
        </p:nvCxnSpPr>
        <p:spPr>
          <a:xfrm rot="5400000" flipH="1" flipV="1">
            <a:off x="5220033" y="2458214"/>
            <a:ext cx="505743" cy="1050880"/>
          </a:xfrm>
          <a:prstGeom prst="curved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ZoneTexte 100">
            <a:extLst>
              <a:ext uri="{FF2B5EF4-FFF2-40B4-BE49-F238E27FC236}">
                <a16:creationId xmlns:a16="http://schemas.microsoft.com/office/drawing/2014/main" id="{E21774C6-C6E5-5843-A492-2E747C90E5D6}"/>
              </a:ext>
            </a:extLst>
          </p:cNvPr>
          <p:cNvSpPr txBox="1"/>
          <p:nvPr/>
        </p:nvSpPr>
        <p:spPr>
          <a:xfrm>
            <a:off x="4382452" y="3978670"/>
            <a:ext cx="12492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Copperplate" panose="02000504000000020004" pitchFamily="2" charset="77"/>
              </a:rPr>
              <a:t>énigme Finale</a:t>
            </a:r>
          </a:p>
        </p:txBody>
      </p:sp>
      <p:cxnSp>
        <p:nvCxnSpPr>
          <p:cNvPr id="102" name="Connecteur en arc 101">
            <a:extLst>
              <a:ext uri="{FF2B5EF4-FFF2-40B4-BE49-F238E27FC236}">
                <a16:creationId xmlns:a16="http://schemas.microsoft.com/office/drawing/2014/main" id="{2E37A8C3-1B9A-444E-AD70-0BE081421D50}"/>
              </a:ext>
            </a:extLst>
          </p:cNvPr>
          <p:cNvCxnSpPr>
            <a:cxnSpLocks/>
            <a:stCxn id="101" idx="0"/>
            <a:endCxn id="11" idx="2"/>
          </p:cNvCxnSpPr>
          <p:nvPr/>
        </p:nvCxnSpPr>
        <p:spPr>
          <a:xfrm rot="16200000" flipV="1">
            <a:off x="4911186" y="3882780"/>
            <a:ext cx="132168" cy="59612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ZoneTexte 114">
            <a:extLst>
              <a:ext uri="{FF2B5EF4-FFF2-40B4-BE49-F238E27FC236}">
                <a16:creationId xmlns:a16="http://schemas.microsoft.com/office/drawing/2014/main" id="{95B790B7-FABC-3347-B8E9-FC2D5499F2C5}"/>
              </a:ext>
            </a:extLst>
          </p:cNvPr>
          <p:cNvSpPr txBox="1"/>
          <p:nvPr/>
        </p:nvSpPr>
        <p:spPr>
          <a:xfrm>
            <a:off x="5998344" y="4149041"/>
            <a:ext cx="16782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Copperplate" panose="02000504000000020004" pitchFamily="2" charset="77"/>
              </a:rPr>
              <a:t>La traduction grâce au code génétique</a:t>
            </a:r>
          </a:p>
        </p:txBody>
      </p:sp>
      <p:sp>
        <p:nvSpPr>
          <p:cNvPr id="116" name="ZoneTexte 115">
            <a:extLst>
              <a:ext uri="{FF2B5EF4-FFF2-40B4-BE49-F238E27FC236}">
                <a16:creationId xmlns:a16="http://schemas.microsoft.com/office/drawing/2014/main" id="{B9091841-0D2A-0A4D-BF3F-B4626AAFDBA9}"/>
              </a:ext>
            </a:extLst>
          </p:cNvPr>
          <p:cNvSpPr txBox="1"/>
          <p:nvPr/>
        </p:nvSpPr>
        <p:spPr>
          <a:xfrm>
            <a:off x="4002879" y="4456414"/>
            <a:ext cx="20885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Copperplate" panose="02000504000000020004" pitchFamily="2" charset="77"/>
              </a:rPr>
              <a:t>Les effets des mutations</a:t>
            </a:r>
          </a:p>
        </p:txBody>
      </p:sp>
      <p:sp>
        <p:nvSpPr>
          <p:cNvPr id="117" name="ZoneTexte 116">
            <a:extLst>
              <a:ext uri="{FF2B5EF4-FFF2-40B4-BE49-F238E27FC236}">
                <a16:creationId xmlns:a16="http://schemas.microsoft.com/office/drawing/2014/main" id="{4B5C3230-5B78-2748-BF58-197620AFAD6D}"/>
              </a:ext>
            </a:extLst>
          </p:cNvPr>
          <p:cNvSpPr txBox="1"/>
          <p:nvPr/>
        </p:nvSpPr>
        <p:spPr>
          <a:xfrm>
            <a:off x="2999379" y="4222954"/>
            <a:ext cx="11923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latin typeface="Copperplate" panose="02000504000000020004" pitchFamily="2" charset="77"/>
              </a:rPr>
              <a:t>La transcription</a:t>
            </a:r>
          </a:p>
        </p:txBody>
      </p:sp>
      <p:cxnSp>
        <p:nvCxnSpPr>
          <p:cNvPr id="118" name="Connecteur en arc 117">
            <a:extLst>
              <a:ext uri="{FF2B5EF4-FFF2-40B4-BE49-F238E27FC236}">
                <a16:creationId xmlns:a16="http://schemas.microsoft.com/office/drawing/2014/main" id="{A724E7E4-B4AD-E94D-8FB8-F90C63768DB1}"/>
              </a:ext>
            </a:extLst>
          </p:cNvPr>
          <p:cNvCxnSpPr>
            <a:cxnSpLocks/>
            <a:stCxn id="117" idx="3"/>
            <a:endCxn id="101" idx="2"/>
          </p:cNvCxnSpPr>
          <p:nvPr/>
        </p:nvCxnSpPr>
        <p:spPr>
          <a:xfrm flipV="1">
            <a:off x="4191720" y="4240280"/>
            <a:ext cx="815356" cy="113479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en arc 119">
            <a:extLst>
              <a:ext uri="{FF2B5EF4-FFF2-40B4-BE49-F238E27FC236}">
                <a16:creationId xmlns:a16="http://schemas.microsoft.com/office/drawing/2014/main" id="{C7736C41-0742-2749-A35C-AA71D5521F6A}"/>
              </a:ext>
            </a:extLst>
          </p:cNvPr>
          <p:cNvCxnSpPr>
            <a:cxnSpLocks/>
            <a:stCxn id="115" idx="1"/>
            <a:endCxn id="101" idx="2"/>
          </p:cNvCxnSpPr>
          <p:nvPr/>
        </p:nvCxnSpPr>
        <p:spPr>
          <a:xfrm rot="10800000">
            <a:off x="5007076" y="4240281"/>
            <a:ext cx="991268" cy="124205"/>
          </a:xfrm>
          <a:prstGeom prst="curved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cteur en arc 121">
            <a:extLst>
              <a:ext uri="{FF2B5EF4-FFF2-40B4-BE49-F238E27FC236}">
                <a16:creationId xmlns:a16="http://schemas.microsoft.com/office/drawing/2014/main" id="{D158D2B3-0291-9D42-978A-537ECEDCCFC9}"/>
              </a:ext>
            </a:extLst>
          </p:cNvPr>
          <p:cNvCxnSpPr>
            <a:cxnSpLocks/>
            <a:stCxn id="116" idx="0"/>
            <a:endCxn id="101" idx="2"/>
          </p:cNvCxnSpPr>
          <p:nvPr/>
        </p:nvCxnSpPr>
        <p:spPr>
          <a:xfrm rot="16200000" flipV="1">
            <a:off x="4919037" y="4328319"/>
            <a:ext cx="216134" cy="40055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9" name="Image 6" descr="Résultat de recherche d'images pour &quot;logo nobel prize&quot;">
            <a:extLst>
              <a:ext uri="{FF2B5EF4-FFF2-40B4-BE49-F238E27FC236}">
                <a16:creationId xmlns:a16="http://schemas.microsoft.com/office/drawing/2014/main" id="{B42848F3-B1A7-3C43-A1C8-F16D674A75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3578" y="231430"/>
            <a:ext cx="576092" cy="57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0" name="Image 6" descr="Résultat de recherche d'images pour &quot;logo nobel prize&quot;">
            <a:extLst>
              <a:ext uri="{FF2B5EF4-FFF2-40B4-BE49-F238E27FC236}">
                <a16:creationId xmlns:a16="http://schemas.microsoft.com/office/drawing/2014/main" id="{C4DF54D0-703D-0649-BB7D-8F1232428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3578" y="6063789"/>
            <a:ext cx="576092" cy="57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1" name="Image 6" descr="Résultat de recherche d'images pour &quot;logo nobel prize&quot;">
            <a:extLst>
              <a:ext uri="{FF2B5EF4-FFF2-40B4-BE49-F238E27FC236}">
                <a16:creationId xmlns:a16="http://schemas.microsoft.com/office/drawing/2014/main" id="{B11C4AEC-5016-8E4A-B7EA-241D97E08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330" y="6063789"/>
            <a:ext cx="576092" cy="570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28114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136</Words>
  <Application>Microsoft Office PowerPoint</Application>
  <PresentationFormat>Format A4 (210 x 297 mm)</PresentationFormat>
  <Paragraphs>28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Copperplate</vt:lpstr>
      <vt:lpstr>Copperplate Gothic Light</vt:lpstr>
      <vt:lpstr>Lucida Handwriting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Mélanie Fenaert</dc:creator>
  <cp:lastModifiedBy>Mélanie Fenaert</cp:lastModifiedBy>
  <cp:revision>8</cp:revision>
  <cp:lastPrinted>2020-12-16T06:09:52Z</cp:lastPrinted>
  <dcterms:created xsi:type="dcterms:W3CDTF">2020-12-15T20:35:44Z</dcterms:created>
  <dcterms:modified xsi:type="dcterms:W3CDTF">2020-12-16T12:59:11Z</dcterms:modified>
</cp:coreProperties>
</file>