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1" r:id="rId2"/>
    <p:sldId id="272" r:id="rId3"/>
    <p:sldId id="268" r:id="rId4"/>
    <p:sldId id="258" r:id="rId5"/>
    <p:sldId id="256" r:id="rId6"/>
    <p:sldId id="259" r:id="rId7"/>
    <p:sldId id="270" r:id="rId8"/>
    <p:sldId id="260" r:id="rId9"/>
    <p:sldId id="261" r:id="rId10"/>
    <p:sldId id="257" r:id="rId11"/>
    <p:sldId id="262" r:id="rId12"/>
    <p:sldId id="263" r:id="rId13"/>
    <p:sldId id="264" r:id="rId14"/>
    <p:sldId id="265" r:id="rId15"/>
    <p:sldId id="266" r:id="rId16"/>
    <p:sldId id="267" r:id="rId17"/>
    <p:sldId id="273" r:id="rId18"/>
  </p:sldIdLst>
  <p:sldSz cx="18002250" cy="14401800"/>
  <p:notesSz cx="6858000" cy="9144000"/>
  <p:defaultTextStyle>
    <a:defPPr>
      <a:defRPr lang="fr-FR"/>
    </a:defPPr>
    <a:lvl1pPr marL="0" algn="l" defTabSz="144018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720090" algn="l" defTabSz="144018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1440180" algn="l" defTabSz="144018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2160270" algn="l" defTabSz="144018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2880360" algn="l" defTabSz="144018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3600450" algn="l" defTabSz="144018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4320540" algn="l" defTabSz="144018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5040630" algn="l" defTabSz="144018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5760720" algn="l" defTabSz="144018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6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78159" autoAdjust="0"/>
  </p:normalViewPr>
  <p:slideViewPr>
    <p:cSldViewPr>
      <p:cViewPr varScale="1">
        <p:scale>
          <a:sx n="27" d="100"/>
          <a:sy n="27" d="100"/>
        </p:scale>
        <p:origin x="1926" y="84"/>
      </p:cViewPr>
      <p:guideLst>
        <p:guide orient="horz" pos="4536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FCC28-A74E-431F-BCEA-D24643652BF6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85875" y="685800"/>
            <a:ext cx="42862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6C3AC2-AF1B-4319-912C-33053B849B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2816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C3AC2-AF1B-4319-912C-33053B849B3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6037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50169" y="4473895"/>
            <a:ext cx="15301913" cy="308705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700338" y="8161022"/>
            <a:ext cx="12601575" cy="36804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0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4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00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40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60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1101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4636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3051636" y="576742"/>
            <a:ext cx="4050506" cy="12288203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00117" y="576742"/>
            <a:ext cx="11851481" cy="12288203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752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025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22054" y="9254493"/>
            <a:ext cx="15301913" cy="2860357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22054" y="6104102"/>
            <a:ext cx="15301913" cy="3150393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009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4401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602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88036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0045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3205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04063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7607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335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00117" y="3360422"/>
            <a:ext cx="7950994" cy="9504523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151148" y="3360422"/>
            <a:ext cx="7950994" cy="9504523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2853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00114" y="3223739"/>
            <a:ext cx="7954120" cy="1343500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0090" indent="0">
              <a:buNone/>
              <a:defRPr sz="3200" b="1"/>
            </a:lvl2pPr>
            <a:lvl3pPr marL="1440180" indent="0">
              <a:buNone/>
              <a:defRPr sz="2800" b="1"/>
            </a:lvl3pPr>
            <a:lvl4pPr marL="2160270" indent="0">
              <a:buNone/>
              <a:defRPr sz="2500" b="1"/>
            </a:lvl4pPr>
            <a:lvl5pPr marL="2880360" indent="0">
              <a:buNone/>
              <a:defRPr sz="2500" b="1"/>
            </a:lvl5pPr>
            <a:lvl6pPr marL="3600450" indent="0">
              <a:buNone/>
              <a:defRPr sz="2500" b="1"/>
            </a:lvl6pPr>
            <a:lvl7pPr marL="4320540" indent="0">
              <a:buNone/>
              <a:defRPr sz="2500" b="1"/>
            </a:lvl7pPr>
            <a:lvl8pPr marL="5040630" indent="0">
              <a:buNone/>
              <a:defRPr sz="2500" b="1"/>
            </a:lvl8pPr>
            <a:lvl9pPr marL="5760720" indent="0">
              <a:buNone/>
              <a:defRPr sz="25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00114" y="4567239"/>
            <a:ext cx="7954120" cy="829770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9144895" y="3223739"/>
            <a:ext cx="7957245" cy="1343500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0090" indent="0">
              <a:buNone/>
              <a:defRPr sz="3200" b="1"/>
            </a:lvl2pPr>
            <a:lvl3pPr marL="1440180" indent="0">
              <a:buNone/>
              <a:defRPr sz="2800" b="1"/>
            </a:lvl3pPr>
            <a:lvl4pPr marL="2160270" indent="0">
              <a:buNone/>
              <a:defRPr sz="2500" b="1"/>
            </a:lvl4pPr>
            <a:lvl5pPr marL="2880360" indent="0">
              <a:buNone/>
              <a:defRPr sz="2500" b="1"/>
            </a:lvl5pPr>
            <a:lvl6pPr marL="3600450" indent="0">
              <a:buNone/>
              <a:defRPr sz="2500" b="1"/>
            </a:lvl6pPr>
            <a:lvl7pPr marL="4320540" indent="0">
              <a:buNone/>
              <a:defRPr sz="2500" b="1"/>
            </a:lvl7pPr>
            <a:lvl8pPr marL="5040630" indent="0">
              <a:buNone/>
              <a:defRPr sz="2500" b="1"/>
            </a:lvl8pPr>
            <a:lvl9pPr marL="5760720" indent="0">
              <a:buNone/>
              <a:defRPr sz="25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9144895" y="4567239"/>
            <a:ext cx="7957245" cy="829770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8301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4915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2834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00118" y="573409"/>
            <a:ext cx="5922616" cy="2440305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038380" y="573410"/>
            <a:ext cx="10063758" cy="12291537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900118" y="3013712"/>
            <a:ext cx="5922616" cy="9851232"/>
          </a:xfrm>
        </p:spPr>
        <p:txBody>
          <a:bodyPr/>
          <a:lstStyle>
            <a:lvl1pPr marL="0" indent="0">
              <a:buNone/>
              <a:defRPr sz="2300"/>
            </a:lvl1pPr>
            <a:lvl2pPr marL="720090" indent="0">
              <a:buNone/>
              <a:defRPr sz="1900"/>
            </a:lvl2pPr>
            <a:lvl3pPr marL="1440180" indent="0">
              <a:buNone/>
              <a:defRPr sz="1600"/>
            </a:lvl3pPr>
            <a:lvl4pPr marL="2160270" indent="0">
              <a:buNone/>
              <a:defRPr sz="1500"/>
            </a:lvl4pPr>
            <a:lvl5pPr marL="2880360" indent="0">
              <a:buNone/>
              <a:defRPr sz="1500"/>
            </a:lvl5pPr>
            <a:lvl6pPr marL="3600450" indent="0">
              <a:buNone/>
              <a:defRPr sz="1500"/>
            </a:lvl6pPr>
            <a:lvl7pPr marL="4320540" indent="0">
              <a:buNone/>
              <a:defRPr sz="1500"/>
            </a:lvl7pPr>
            <a:lvl8pPr marL="5040630" indent="0">
              <a:buNone/>
              <a:defRPr sz="1500"/>
            </a:lvl8pPr>
            <a:lvl9pPr marL="5760720" indent="0">
              <a:buNone/>
              <a:defRPr sz="15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7000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28566" y="10081264"/>
            <a:ext cx="10801350" cy="1190149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528566" y="1286828"/>
            <a:ext cx="10801350" cy="8641080"/>
          </a:xfrm>
        </p:spPr>
        <p:txBody>
          <a:bodyPr/>
          <a:lstStyle>
            <a:lvl1pPr marL="0" indent="0">
              <a:buNone/>
              <a:defRPr sz="5100"/>
            </a:lvl1pPr>
            <a:lvl2pPr marL="720090" indent="0">
              <a:buNone/>
              <a:defRPr sz="4400"/>
            </a:lvl2pPr>
            <a:lvl3pPr marL="1440180" indent="0">
              <a:buNone/>
              <a:defRPr sz="3800"/>
            </a:lvl3pPr>
            <a:lvl4pPr marL="2160270" indent="0">
              <a:buNone/>
              <a:defRPr sz="3200"/>
            </a:lvl4pPr>
            <a:lvl5pPr marL="2880360" indent="0">
              <a:buNone/>
              <a:defRPr sz="3200"/>
            </a:lvl5pPr>
            <a:lvl6pPr marL="3600450" indent="0">
              <a:buNone/>
              <a:defRPr sz="3200"/>
            </a:lvl6pPr>
            <a:lvl7pPr marL="4320540" indent="0">
              <a:buNone/>
              <a:defRPr sz="3200"/>
            </a:lvl7pPr>
            <a:lvl8pPr marL="5040630" indent="0">
              <a:buNone/>
              <a:defRPr sz="3200"/>
            </a:lvl8pPr>
            <a:lvl9pPr marL="5760720" indent="0">
              <a:buNone/>
              <a:defRPr sz="3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528566" y="11271413"/>
            <a:ext cx="10801350" cy="1690211"/>
          </a:xfrm>
        </p:spPr>
        <p:txBody>
          <a:bodyPr/>
          <a:lstStyle>
            <a:lvl1pPr marL="0" indent="0">
              <a:buNone/>
              <a:defRPr sz="2300"/>
            </a:lvl1pPr>
            <a:lvl2pPr marL="720090" indent="0">
              <a:buNone/>
              <a:defRPr sz="1900"/>
            </a:lvl2pPr>
            <a:lvl3pPr marL="1440180" indent="0">
              <a:buNone/>
              <a:defRPr sz="1600"/>
            </a:lvl3pPr>
            <a:lvl4pPr marL="2160270" indent="0">
              <a:buNone/>
              <a:defRPr sz="1500"/>
            </a:lvl4pPr>
            <a:lvl5pPr marL="2880360" indent="0">
              <a:buNone/>
              <a:defRPr sz="1500"/>
            </a:lvl5pPr>
            <a:lvl6pPr marL="3600450" indent="0">
              <a:buNone/>
              <a:defRPr sz="1500"/>
            </a:lvl6pPr>
            <a:lvl7pPr marL="4320540" indent="0">
              <a:buNone/>
              <a:defRPr sz="1500"/>
            </a:lvl7pPr>
            <a:lvl8pPr marL="5040630" indent="0">
              <a:buNone/>
              <a:defRPr sz="1500"/>
            </a:lvl8pPr>
            <a:lvl9pPr marL="5760720" indent="0">
              <a:buNone/>
              <a:defRPr sz="15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854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00113" y="576742"/>
            <a:ext cx="16202025" cy="2400300"/>
          </a:xfrm>
          <a:prstGeom prst="rect">
            <a:avLst/>
          </a:prstGeom>
        </p:spPr>
        <p:txBody>
          <a:bodyPr vert="horz" lIns="144018" tIns="72009" rIns="144018" bIns="72009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00113" y="3360422"/>
            <a:ext cx="16202025" cy="9504523"/>
          </a:xfrm>
          <a:prstGeom prst="rect">
            <a:avLst/>
          </a:prstGeom>
        </p:spPr>
        <p:txBody>
          <a:bodyPr vert="horz" lIns="144018" tIns="72009" rIns="144018" bIns="72009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900113" y="13348338"/>
            <a:ext cx="4200525" cy="766763"/>
          </a:xfrm>
          <a:prstGeom prst="rect">
            <a:avLst/>
          </a:prstGeom>
        </p:spPr>
        <p:txBody>
          <a:bodyPr vert="horz" lIns="144018" tIns="72009" rIns="144018" bIns="72009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81F8D-4D05-4441-8CB7-92E8549C0311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150769" y="13348338"/>
            <a:ext cx="5700713" cy="766763"/>
          </a:xfrm>
          <a:prstGeom prst="rect">
            <a:avLst/>
          </a:prstGeom>
        </p:spPr>
        <p:txBody>
          <a:bodyPr vert="horz" lIns="144018" tIns="72009" rIns="144018" bIns="72009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2901613" y="13348338"/>
            <a:ext cx="4200525" cy="766763"/>
          </a:xfrm>
          <a:prstGeom prst="rect">
            <a:avLst/>
          </a:prstGeom>
        </p:spPr>
        <p:txBody>
          <a:bodyPr vert="horz" lIns="144018" tIns="72009" rIns="144018" bIns="72009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7D04E-E52B-478F-A640-77600D88E8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022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40180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0068" indent="-540068" algn="l" defTabSz="1440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70146" indent="-450056" algn="l" defTabSz="1440180" rtl="0" eaLnBrk="1" latinLnBrk="0" hangingPunct="1">
        <a:spcBef>
          <a:spcPct val="20000"/>
        </a:spcBef>
        <a:buFont typeface="Arial" panose="020B0604020202020204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00225" indent="-360045" algn="l" defTabSz="1440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20315" indent="-360045" algn="l" defTabSz="1440180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40405" indent="-360045" algn="l" defTabSz="1440180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60495" indent="-360045" algn="l" defTabSz="1440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680585" indent="-360045" algn="l" defTabSz="1440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675" indent="-360045" algn="l" defTabSz="1440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20765" indent="-360045" algn="l" defTabSz="1440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44018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algn="l" defTabSz="144018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algn="l" defTabSz="144018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algn="l" defTabSz="144018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algn="l" defTabSz="144018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600450" algn="l" defTabSz="144018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20540" algn="l" defTabSz="144018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40630" algn="l" defTabSz="144018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60720" algn="l" defTabSz="144018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8.png"/><Relationship Id="rId7" Type="http://schemas.openxmlformats.org/officeDocument/2006/relationships/image" Target="../media/image2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microsoft.com/office/2007/relationships/hdphoto" Target="../media/hdphoto4.wdp"/><Relationship Id="rId4" Type="http://schemas.openxmlformats.org/officeDocument/2006/relationships/image" Target="../media/image39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cape.enepe.fr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s://twitter.com/ScapEd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://dane.ac-creteil.fr/?article74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9.jpeg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2.wdp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355470" y="11168891"/>
            <a:ext cx="58326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b="1" dirty="0">
                <a:solidFill>
                  <a:schemeClr val="accent4">
                    <a:lumMod val="75000"/>
                  </a:schemeClr>
                </a:solidFill>
              </a:rPr>
              <a:t>Audrey DOMINIQUE</a:t>
            </a:r>
          </a:p>
          <a:p>
            <a:pPr algn="r"/>
            <a:r>
              <a:rPr lang="fr-FR" b="1" dirty="0">
                <a:solidFill>
                  <a:schemeClr val="accent4">
                    <a:lumMod val="75000"/>
                  </a:schemeClr>
                </a:solidFill>
              </a:rPr>
              <a:t>Marie-Astrid CHAUVIRÉ-DEWEERDT </a:t>
            </a:r>
          </a:p>
          <a:p>
            <a:pPr algn="r"/>
            <a:r>
              <a:rPr lang="fr-FR" b="1" dirty="0">
                <a:solidFill>
                  <a:schemeClr val="accent4">
                    <a:lumMod val="75000"/>
                  </a:schemeClr>
                </a:solidFill>
              </a:rPr>
              <a:t>Nicolas LEMOINE</a:t>
            </a:r>
          </a:p>
          <a:p>
            <a:pPr algn="r"/>
            <a:r>
              <a:rPr lang="fr-FR" b="1" dirty="0">
                <a:solidFill>
                  <a:schemeClr val="accent4">
                    <a:lumMod val="75000"/>
                  </a:schemeClr>
                </a:solidFill>
              </a:rPr>
              <a:t>Patrice NADAM </a:t>
            </a:r>
          </a:p>
          <a:p>
            <a:pPr algn="r"/>
            <a:endParaRPr lang="fr-FR" b="1" dirty="0"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fr-FR" b="1" dirty="0">
                <a:solidFill>
                  <a:schemeClr val="accent4">
                    <a:lumMod val="75000"/>
                  </a:schemeClr>
                </a:solidFill>
              </a:rPr>
              <a:t>Académie de Créteil</a:t>
            </a:r>
          </a:p>
        </p:txBody>
      </p:sp>
      <p:cxnSp>
        <p:nvCxnSpPr>
          <p:cNvPr id="5" name="Connecteur droit 4"/>
          <p:cNvCxnSpPr/>
          <p:nvPr/>
        </p:nvCxnSpPr>
        <p:spPr>
          <a:xfrm>
            <a:off x="1008237" y="9865196"/>
            <a:ext cx="16201800" cy="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008237" y="10153228"/>
            <a:ext cx="86409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accent4">
                    <a:lumMod val="75000"/>
                  </a:schemeClr>
                </a:solidFill>
              </a:rPr>
              <a:t>ENCAPSULÉ !</a:t>
            </a:r>
          </a:p>
          <a:p>
            <a:r>
              <a:rPr lang="fr-FR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Escape </a:t>
            </a:r>
            <a:r>
              <a:rPr lang="fr-FR" sz="4000" b="1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game</a:t>
            </a:r>
            <a:r>
              <a:rPr lang="fr-FR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pédagogique</a:t>
            </a:r>
          </a:p>
          <a:p>
            <a:endParaRPr lang="fr-FR" sz="40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fr-FR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APPRENDRE AUTREMENT </a:t>
            </a:r>
            <a:endParaRPr lang="fr-FR" sz="2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algn="r"/>
            <a:endParaRPr lang="fr-FR" sz="2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7" name="Picture 3" descr="C:\Users\dane\Documents\EG-ENCAPSULE\Les_encapsules_V1\images_article\kit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6450" y="-1440060"/>
            <a:ext cx="19531920" cy="1099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707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387" y="1224236"/>
            <a:ext cx="14058098" cy="60394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4" descr="USB Flash Driv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79" r="18097"/>
          <a:stretch/>
        </p:blipFill>
        <p:spPr bwMode="auto">
          <a:xfrm>
            <a:off x="11449397" y="8364204"/>
            <a:ext cx="5256584" cy="475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144" y="7575563"/>
            <a:ext cx="7472981" cy="3169098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948" y="11017324"/>
            <a:ext cx="7698177" cy="3264598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1682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710" y="6486080"/>
            <a:ext cx="6776065" cy="386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83" y="308158"/>
            <a:ext cx="9799883" cy="559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e 8"/>
          <p:cNvGrpSpPr/>
          <p:nvPr/>
        </p:nvGrpSpPr>
        <p:grpSpPr>
          <a:xfrm>
            <a:off x="1368277" y="3737025"/>
            <a:ext cx="5183844" cy="5711859"/>
            <a:chOff x="6727489" y="4540544"/>
            <a:chExt cx="4175604" cy="4600922"/>
          </a:xfrm>
        </p:grpSpPr>
        <p:pic>
          <p:nvPicPr>
            <p:cNvPr id="4" name="Picture 9" descr="Résultat de recherche d'images pour &quot;tablette&quot;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3500" r="882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56"/>
            <a:stretch/>
          </p:blipFill>
          <p:spPr bwMode="auto">
            <a:xfrm rot="1570844">
              <a:off x="6870645" y="4540544"/>
              <a:ext cx="4032448" cy="4600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Groupe 4"/>
            <p:cNvGrpSpPr/>
            <p:nvPr/>
          </p:nvGrpSpPr>
          <p:grpSpPr>
            <a:xfrm rot="2818387">
              <a:off x="7203039" y="4737340"/>
              <a:ext cx="2900578" cy="3851678"/>
              <a:chOff x="7420710" y="871076"/>
              <a:chExt cx="849554" cy="1128123"/>
            </a:xfrm>
          </p:grpSpPr>
          <p:sp>
            <p:nvSpPr>
              <p:cNvPr id="6" name="Rectangle 5"/>
              <p:cNvSpPr/>
              <p:nvPr/>
            </p:nvSpPr>
            <p:spPr>
              <a:xfrm rot="20356825">
                <a:off x="7420710" y="871076"/>
                <a:ext cx="831658" cy="1128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/>
              </a:p>
            </p:txBody>
          </p:sp>
          <p:pic>
            <p:nvPicPr>
              <p:cNvPr id="7" name="Picture 1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262145">
                <a:off x="7478796" y="1088332"/>
                <a:ext cx="791468" cy="806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0" name="Picture 13" descr="Résultat de recherche d'images pour &quot;code cesar&quot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94" b="98016" l="0" r="984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1365" y="9203821"/>
            <a:ext cx="5255639" cy="517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06" y="10657284"/>
            <a:ext cx="8114954" cy="3441342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3603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13" y="2376364"/>
            <a:ext cx="16489832" cy="85739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29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ane\Documents\desencapsuleurs\kit\coups_de_pouce\qrcodeSolu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670" y="7441239"/>
            <a:ext cx="3197756" cy="340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413" y="10801300"/>
            <a:ext cx="6602316" cy="279987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565" y="10845094"/>
            <a:ext cx="6602316" cy="2799871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7464">
            <a:off x="1834544" y="442177"/>
            <a:ext cx="5746358" cy="741605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983" y="350197"/>
            <a:ext cx="7686746" cy="771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7197">
            <a:off x="2711596" y="1245031"/>
            <a:ext cx="5855145" cy="742387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448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307" y="517334"/>
            <a:ext cx="8244916" cy="4286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405" y="5400700"/>
            <a:ext cx="12934476" cy="86674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 descr="C:\Users\dane\Documents\desencapsuleurs\kit\coups_de_pouce\qrcodeSolut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7125" y="1728292"/>
            <a:ext cx="3197756" cy="340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831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533" y="10551005"/>
            <a:ext cx="10904427" cy="222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077" y="821906"/>
            <a:ext cx="13331338" cy="8771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511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9657">
            <a:off x="1376919" y="1817530"/>
            <a:ext cx="14483148" cy="35565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2896">
            <a:off x="10528493" y="4978464"/>
            <a:ext cx="4898433" cy="735514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89" y="10297244"/>
            <a:ext cx="8526844" cy="3616014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0787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"/>
          <a:stretch/>
        </p:blipFill>
        <p:spPr>
          <a:xfrm>
            <a:off x="2592413" y="3960540"/>
            <a:ext cx="12334574" cy="5351983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99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66" y="404664"/>
            <a:ext cx="17499535" cy="980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hlinkClick r:id="rId3"/>
          </p:cNvPr>
          <p:cNvSpPr/>
          <p:nvPr/>
        </p:nvSpPr>
        <p:spPr>
          <a:xfrm>
            <a:off x="5575111" y="10946934"/>
            <a:ext cx="6882398" cy="1015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6000" dirty="0"/>
              <a:t>http://scape.enepe.fr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7221359" y="12221795"/>
            <a:ext cx="3589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@</a:t>
            </a:r>
            <a:r>
              <a:rPr lang="fr-FR" sz="4800" dirty="0" err="1"/>
              <a:t>ScapEdu</a:t>
            </a:r>
            <a:endParaRPr lang="fr-FR" sz="4800" dirty="0"/>
          </a:p>
        </p:txBody>
      </p:sp>
      <p:pic>
        <p:nvPicPr>
          <p:cNvPr id="11" name="Picture 12" descr="C:\Users\dane\Documents\SCAPE\presentation scape\twitter-logo-silhouette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1261" y="12287748"/>
            <a:ext cx="651829" cy="65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dane\Documents\SCAPE\presentation scape\facebook-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444" y="12311378"/>
            <a:ext cx="651829" cy="65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604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dane\Documents\SCAPE\infographie\info_20conseils_Plan de travail 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86" b="1"/>
          <a:stretch/>
        </p:blipFill>
        <p:spPr bwMode="auto">
          <a:xfrm>
            <a:off x="8792400" y="172754"/>
            <a:ext cx="8784976" cy="13937816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61" y="10372038"/>
            <a:ext cx="7823703" cy="3317830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475906" y="5356558"/>
            <a:ext cx="73730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4000" b="1" dirty="0">
                <a:solidFill>
                  <a:schemeClr val="accent4">
                    <a:lumMod val="75000"/>
                  </a:schemeClr>
                </a:solidFill>
              </a:rPr>
              <a:t>Débriefing de l’escape </a:t>
            </a:r>
            <a:r>
              <a:rPr lang="fr-FR" sz="4000" b="1" dirty="0" err="1">
                <a:solidFill>
                  <a:schemeClr val="accent4">
                    <a:lumMod val="75000"/>
                  </a:schemeClr>
                </a:solidFill>
              </a:rPr>
              <a:t>game</a:t>
            </a:r>
            <a:r>
              <a:rPr lang="fr-FR" sz="4000" b="1" dirty="0">
                <a:solidFill>
                  <a:schemeClr val="accent4">
                    <a:lumMod val="75000"/>
                  </a:schemeClr>
                </a:solidFill>
              </a:rPr>
              <a:t> à la lumière des 20 conseils de S’CAPE</a:t>
            </a:r>
          </a:p>
        </p:txBody>
      </p:sp>
      <p:sp>
        <p:nvSpPr>
          <p:cNvPr id="6" name="Triangle isocèle 5"/>
          <p:cNvSpPr/>
          <p:nvPr/>
        </p:nvSpPr>
        <p:spPr>
          <a:xfrm rot="5400000">
            <a:off x="7916028" y="6110030"/>
            <a:ext cx="432048" cy="43204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riangle isocèle 8"/>
          <p:cNvSpPr/>
          <p:nvPr/>
        </p:nvSpPr>
        <p:spPr>
          <a:xfrm>
            <a:off x="497610" y="4924510"/>
            <a:ext cx="432048" cy="43204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riangle isocèle 9"/>
          <p:cNvSpPr/>
          <p:nvPr/>
        </p:nvSpPr>
        <p:spPr>
          <a:xfrm rot="10800000">
            <a:off x="3168477" y="6679997"/>
            <a:ext cx="432048" cy="43204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0" name="Picture 2" descr="C:\Users\dane\Documents\EG-ENCAPSULE\Les_encapsules_V1\images_article\kit_1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60" y="172754"/>
            <a:ext cx="7754577" cy="436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460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089" y="2016324"/>
            <a:ext cx="13989890" cy="777686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3" y="11519752"/>
            <a:ext cx="5914979" cy="2508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>
            <a:hlinkClick r:id="rId4"/>
          </p:cNvPr>
          <p:cNvSpPr/>
          <p:nvPr/>
        </p:nvSpPr>
        <p:spPr>
          <a:xfrm rot="16200000">
            <a:off x="14047944" y="6779211"/>
            <a:ext cx="55721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accent4">
                    <a:lumMod val="75000"/>
                  </a:schemeClr>
                </a:solidFill>
              </a:rPr>
              <a:t>Scénario issu de l’escape </a:t>
            </a:r>
            <a:r>
              <a:rPr lang="fr-FR" sz="2000" b="1" dirty="0" err="1">
                <a:solidFill>
                  <a:schemeClr val="accent4">
                    <a:lumMod val="75000"/>
                  </a:schemeClr>
                </a:solidFill>
              </a:rPr>
              <a:t>game</a:t>
            </a:r>
            <a:r>
              <a:rPr lang="fr-FR" sz="2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fr-FR" sz="2000" b="1" i="1" dirty="0">
                <a:solidFill>
                  <a:schemeClr val="accent4">
                    <a:lumMod val="75000"/>
                  </a:schemeClr>
                </a:solidFill>
              </a:rPr>
              <a:t>Les encapsulés </a:t>
            </a:r>
          </a:p>
        </p:txBody>
      </p:sp>
      <p:sp>
        <p:nvSpPr>
          <p:cNvPr id="7" name="Triangle isocèle 6"/>
          <p:cNvSpPr/>
          <p:nvPr/>
        </p:nvSpPr>
        <p:spPr>
          <a:xfrm>
            <a:off x="7993013" y="6821081"/>
            <a:ext cx="432048" cy="3188131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326556" y="1099773"/>
            <a:ext cx="89068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Faire sortir un enseignant de sa capsule.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77880" y="9884975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Un mot de passe </a:t>
            </a:r>
            <a:r>
              <a:rPr lang="fr-FR" sz="4000" b="1">
                <a:solidFill>
                  <a:schemeClr val="accent4">
                    <a:lumMod val="60000"/>
                    <a:lumOff val="40000"/>
                  </a:schemeClr>
                </a:solidFill>
              </a:rPr>
              <a:t>à trouver.</a:t>
            </a:r>
            <a:endParaRPr lang="fr-FR" sz="40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313493" y="484220"/>
            <a:ext cx="61179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Dans 45 minutes, il sera encapsulé à jamais…</a:t>
            </a:r>
          </a:p>
        </p:txBody>
      </p:sp>
      <p:sp>
        <p:nvSpPr>
          <p:cNvPr id="15" name="Triangle isocèle 14"/>
          <p:cNvSpPr/>
          <p:nvPr/>
        </p:nvSpPr>
        <p:spPr>
          <a:xfrm rot="10800000">
            <a:off x="14392601" y="1730806"/>
            <a:ext cx="432048" cy="1653669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riangle isocèle 15"/>
          <p:cNvSpPr/>
          <p:nvPr/>
        </p:nvSpPr>
        <p:spPr>
          <a:xfrm rot="10800000">
            <a:off x="5565797" y="1730807"/>
            <a:ext cx="432048" cy="1929903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2283325" y="116240"/>
            <a:ext cx="49896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accent4">
                    <a:lumMod val="75000"/>
                  </a:schemeClr>
                </a:solidFill>
              </a:rPr>
              <a:t>LE SCÉNARIO</a:t>
            </a:r>
            <a:endParaRPr lang="fr-FR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474" y="11519752"/>
            <a:ext cx="5914979" cy="2508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5138" y="11519752"/>
            <a:ext cx="5914979" cy="2508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8025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ane\Documents\EG-ENCAPSULE\Encapsule!_V3\organigramme-encapsule!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210" y="732852"/>
            <a:ext cx="16906040" cy="1352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9" t="-1" r="-4942" b="-19333"/>
          <a:stretch/>
        </p:blipFill>
        <p:spPr>
          <a:xfrm>
            <a:off x="294817" y="11463564"/>
            <a:ext cx="6123793" cy="2938235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03" name="Image 10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86" t="1" r="-6270" b="-5986"/>
          <a:stretch/>
        </p:blipFill>
        <p:spPr>
          <a:xfrm>
            <a:off x="11056985" y="11337593"/>
            <a:ext cx="6477066" cy="2609585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sp>
        <p:nvSpPr>
          <p:cNvPr id="178" name="Rectangle 177"/>
          <p:cNvSpPr/>
          <p:nvPr/>
        </p:nvSpPr>
        <p:spPr>
          <a:xfrm>
            <a:off x="10814022" y="44232"/>
            <a:ext cx="71882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accent4">
                    <a:lumMod val="75000"/>
                  </a:schemeClr>
                </a:solidFill>
              </a:rPr>
              <a:t>L’ORGANIGRAMME</a:t>
            </a:r>
            <a:endParaRPr lang="fr-FR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736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/>
          <p:nvPr/>
        </p:nvGrpSpPr>
        <p:grpSpPr>
          <a:xfrm>
            <a:off x="13809104" y="2413824"/>
            <a:ext cx="3337999" cy="3337999"/>
            <a:chOff x="3723482" y="5578809"/>
            <a:chExt cx="1319837" cy="1319837"/>
          </a:xfrm>
        </p:grpSpPr>
        <p:sp>
          <p:nvSpPr>
            <p:cNvPr id="20" name="Arrondir un rectangle à un seul coin 19"/>
            <p:cNvSpPr/>
            <p:nvPr/>
          </p:nvSpPr>
          <p:spPr>
            <a:xfrm rot="21062465">
              <a:off x="3723482" y="5578809"/>
              <a:ext cx="1319837" cy="1319837"/>
            </a:xfrm>
            <a:prstGeom prst="round1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0000" l="9873" r="89873">
                          <a14:foregroundMark x1="21772" y1="83056" x2="21772" y2="83056"/>
                          <a14:foregroundMark x1="38987" y1="82778" x2="38987" y2="82778"/>
                          <a14:foregroundMark x1="63544" y1="87222" x2="63544" y2="87222"/>
                          <a14:foregroundMark x1="75443" y1="80556" x2="75443" y2="805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45348">
              <a:off x="3933769" y="5896122"/>
              <a:ext cx="899262" cy="819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556" y="2797001"/>
            <a:ext cx="9194849" cy="517210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269" y="9865196"/>
            <a:ext cx="7471221" cy="3168352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245" y="9865196"/>
            <a:ext cx="7471221" cy="3168352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2326556" y="1812493"/>
            <a:ext cx="128277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La consigne de l’activité : </a:t>
            </a:r>
            <a:r>
              <a:rPr lang="fr-FR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parcours 23 / vidéo / nom d’une ville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3325" y="473039"/>
            <a:ext cx="1434045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accent4">
                    <a:lumMod val="75000"/>
                  </a:schemeClr>
                </a:solidFill>
              </a:rPr>
              <a:t>Énigme BRNE Mathématiques cycle 4</a:t>
            </a:r>
            <a:endParaRPr lang="fr-FR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349072" y="6204982"/>
            <a:ext cx="56104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Code d’accès</a:t>
            </a:r>
            <a:endParaRPr lang="fr-FR" sz="32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77432" y="8407625"/>
            <a:ext cx="50493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4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Référence ressource</a:t>
            </a:r>
            <a:endParaRPr lang="fr-FR" sz="32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riangle isocèle 13"/>
          <p:cNvSpPr/>
          <p:nvPr/>
        </p:nvSpPr>
        <p:spPr>
          <a:xfrm rot="10800000">
            <a:off x="2382641" y="2520379"/>
            <a:ext cx="432048" cy="43204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riangle isocèle 14"/>
          <p:cNvSpPr/>
          <p:nvPr/>
        </p:nvSpPr>
        <p:spPr>
          <a:xfrm>
            <a:off x="14938274" y="5789198"/>
            <a:ext cx="432048" cy="43204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/>
          <p:cNvGrpSpPr/>
          <p:nvPr/>
        </p:nvGrpSpPr>
        <p:grpSpPr>
          <a:xfrm rot="1637059">
            <a:off x="10094900" y="6675249"/>
            <a:ext cx="3464751" cy="3464751"/>
            <a:chOff x="49614" y="-1223818"/>
            <a:chExt cx="3464751" cy="3464751"/>
          </a:xfrm>
        </p:grpSpPr>
        <p:sp>
          <p:nvSpPr>
            <p:cNvPr id="6" name="Arrondir un rectangle à un seul coin 5"/>
            <p:cNvSpPr/>
            <p:nvPr/>
          </p:nvSpPr>
          <p:spPr>
            <a:xfrm rot="21062465">
              <a:off x="49614" y="-1223818"/>
              <a:ext cx="3464751" cy="3464751"/>
            </a:xfrm>
            <a:prstGeom prst="round1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7" name="Rectangle 6"/>
            <p:cNvSpPr/>
            <p:nvPr/>
          </p:nvSpPr>
          <p:spPr>
            <a:xfrm rot="19962941">
              <a:off x="191799" y="203073"/>
              <a:ext cx="323037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4000" b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Tactileo</a:t>
              </a:r>
              <a:r>
                <a:rPr lang="fr-FR" sz="40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GO</a:t>
              </a:r>
            </a:p>
          </p:txBody>
        </p:sp>
      </p:grpSp>
      <p:sp>
        <p:nvSpPr>
          <p:cNvPr id="16" name="Triangle isocèle 15"/>
          <p:cNvSpPr/>
          <p:nvPr/>
        </p:nvSpPr>
        <p:spPr>
          <a:xfrm rot="5400000">
            <a:off x="9462647" y="8623649"/>
            <a:ext cx="432048" cy="43204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8716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Résultat de recherche d'images pour &quot;lampe uv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0" t="24694" r="17039" b="28620"/>
          <a:stretch/>
        </p:blipFill>
        <p:spPr bwMode="auto">
          <a:xfrm>
            <a:off x="12956257" y="5921308"/>
            <a:ext cx="4869032" cy="379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05" y="3003814"/>
            <a:ext cx="10369128" cy="699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3333" y="3003814"/>
            <a:ext cx="6621481" cy="2807998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07" y="10945316"/>
            <a:ext cx="7390788" cy="3134242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321" y="10945316"/>
            <a:ext cx="7343458" cy="3114170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2283325" y="473039"/>
            <a:ext cx="1434045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accent4">
                    <a:lumMod val="75000"/>
                  </a:schemeClr>
                </a:solidFill>
              </a:rPr>
              <a:t>La carte de l’Europe</a:t>
            </a:r>
            <a:endParaRPr lang="fr-FR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857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857" y="-704817"/>
            <a:ext cx="9178514" cy="914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Résultat de recherche d'images pour &quot;lampe uv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0" t="24694" r="17039" b="28620"/>
          <a:stretch/>
        </p:blipFill>
        <p:spPr bwMode="auto">
          <a:xfrm>
            <a:off x="186755" y="10636158"/>
            <a:ext cx="4869032" cy="379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Résultat de recherche d'images pour &quot;code cesar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4" b="98016" l="0" r="984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031" y="10696329"/>
            <a:ext cx="3825182" cy="3765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9657">
            <a:off x="10098233" y="11863597"/>
            <a:ext cx="7608748" cy="18684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317" y="7560940"/>
            <a:ext cx="7032290" cy="2982213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  <p:grpSp>
        <p:nvGrpSpPr>
          <p:cNvPr id="8" name="Groupe 7"/>
          <p:cNvGrpSpPr/>
          <p:nvPr/>
        </p:nvGrpSpPr>
        <p:grpSpPr>
          <a:xfrm>
            <a:off x="7841514" y="9535763"/>
            <a:ext cx="3337999" cy="3337999"/>
            <a:chOff x="3723482" y="5578809"/>
            <a:chExt cx="1319837" cy="1319837"/>
          </a:xfrm>
        </p:grpSpPr>
        <p:sp>
          <p:nvSpPr>
            <p:cNvPr id="9" name="Arrondir un rectangle à un seul coin 8"/>
            <p:cNvSpPr/>
            <p:nvPr/>
          </p:nvSpPr>
          <p:spPr>
            <a:xfrm rot="21062465">
              <a:off x="3723482" y="5578809"/>
              <a:ext cx="1319837" cy="1319837"/>
            </a:xfrm>
            <a:prstGeom prst="round1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0000" l="9873" r="89873">
                          <a14:foregroundMark x1="21772" y1="83056" x2="21772" y2="83056"/>
                          <a14:foregroundMark x1="38987" y1="82778" x2="38987" y2="82778"/>
                          <a14:foregroundMark x1="63544" y1="87222" x2="63544" y2="87222"/>
                          <a14:foregroundMark x1="75443" y1="80556" x2="75443" y2="805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45348">
              <a:off x="3933769" y="5896122"/>
              <a:ext cx="899262" cy="819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Imag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55" y="7449968"/>
            <a:ext cx="7179615" cy="3044689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3663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2145" y="2713470"/>
            <a:ext cx="4966233" cy="4948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e 6"/>
          <p:cNvGrpSpPr/>
          <p:nvPr/>
        </p:nvGrpSpPr>
        <p:grpSpPr>
          <a:xfrm rot="20213523">
            <a:off x="2813072" y="2095073"/>
            <a:ext cx="7056810" cy="6184896"/>
            <a:chOff x="7886793" y="450678"/>
            <a:chExt cx="1347570" cy="1181069"/>
          </a:xfrm>
        </p:grpSpPr>
        <p:grpSp>
          <p:nvGrpSpPr>
            <p:cNvPr id="8" name="Groupe 7"/>
            <p:cNvGrpSpPr/>
            <p:nvPr/>
          </p:nvGrpSpPr>
          <p:grpSpPr>
            <a:xfrm rot="3753932">
              <a:off x="7970043" y="367428"/>
              <a:ext cx="1181069" cy="1347570"/>
              <a:chOff x="10480330" y="809101"/>
              <a:chExt cx="1181069" cy="1347570"/>
            </a:xfrm>
          </p:grpSpPr>
          <p:pic>
            <p:nvPicPr>
              <p:cNvPr id="10" name="Picture 9" descr="Résultat de recherche d'images pour &quot;tablette&quot;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356"/>
              <a:stretch/>
            </p:blipFill>
            <p:spPr bwMode="auto">
              <a:xfrm rot="20352457">
                <a:off x="10480330" y="809101"/>
                <a:ext cx="1181069" cy="13475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Rectangle 10"/>
              <p:cNvSpPr/>
              <p:nvPr/>
            </p:nvSpPr>
            <p:spPr>
              <a:xfrm rot="20356825">
                <a:off x="10561339" y="933290"/>
                <a:ext cx="831658" cy="1128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9" name="Picture 2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1648">
              <a:off x="8199037" y="611793"/>
              <a:ext cx="694330" cy="619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oupe 1"/>
          <p:cNvGrpSpPr/>
          <p:nvPr/>
        </p:nvGrpSpPr>
        <p:grpSpPr>
          <a:xfrm>
            <a:off x="8666282" y="5187524"/>
            <a:ext cx="4621759" cy="4753264"/>
            <a:chOff x="5863606" y="6317226"/>
            <a:chExt cx="2654956" cy="2730500"/>
          </a:xfrm>
        </p:grpSpPr>
        <p:pic>
          <p:nvPicPr>
            <p:cNvPr id="3" name="Picture 21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4" t="2388" b="2209"/>
            <a:stretch/>
          </p:blipFill>
          <p:spPr bwMode="auto">
            <a:xfrm>
              <a:off x="5863606" y="6317226"/>
              <a:ext cx="2197756" cy="22733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1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4" t="2388" b="2209"/>
            <a:stretch/>
          </p:blipFill>
          <p:spPr bwMode="auto">
            <a:xfrm rot="20212426">
              <a:off x="6016006" y="6469626"/>
              <a:ext cx="2197756" cy="22733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1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4" t="2388" b="2209"/>
            <a:stretch/>
          </p:blipFill>
          <p:spPr bwMode="auto">
            <a:xfrm rot="840620">
              <a:off x="6168406" y="6622026"/>
              <a:ext cx="2197756" cy="22733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1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4" t="2388" b="2209"/>
            <a:stretch/>
          </p:blipFill>
          <p:spPr bwMode="auto">
            <a:xfrm rot="19519987">
              <a:off x="6320806" y="6774426"/>
              <a:ext cx="2197756" cy="22733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Imag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490" y="10646670"/>
            <a:ext cx="7503792" cy="3182164"/>
          </a:xfrm>
          <a:prstGeom prst="rect">
            <a:avLst/>
          </a:prstGeom>
          <a:effectLst>
            <a:outerShdw blurRad="419100" dist="38100" dir="2700000" algn="tl" rotWithShape="0">
              <a:schemeClr val="bg1">
                <a:lumMod val="65000"/>
                <a:alpha val="5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884554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</TotalTime>
  <Words>103</Words>
  <Application>Microsoft Office PowerPoint</Application>
  <PresentationFormat>Personnalisé</PresentationFormat>
  <Paragraphs>26</Paragraphs>
  <Slides>17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0" baseType="lpstr">
      <vt:lpstr>Arial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dane</dc:creator>
  <cp:lastModifiedBy>patrice.nadam@ac-creteil.fr</cp:lastModifiedBy>
  <cp:revision>79</cp:revision>
  <dcterms:created xsi:type="dcterms:W3CDTF">2017-12-18T14:01:34Z</dcterms:created>
  <dcterms:modified xsi:type="dcterms:W3CDTF">2019-06-10T19:22:57Z</dcterms:modified>
</cp:coreProperties>
</file>